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5" d="100"/>
          <a:sy n="65" d="100"/>
        </p:scale>
        <p:origin x="700" y="4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02B1E1A-B643-4AA7-950A-9B25B84AF4AD}" type="datetimeFigureOut">
              <a:rPr lang="en-US" smtClean="0"/>
              <a:t>10/26/2024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15D1EFD-C936-43DA-B351-E4A9EF86BEC6}" type="slidenum">
              <a:rPr lang="en-US" smtClean="0"/>
              <a:t>‹#›</a:t>
            </a:fld>
            <a:endParaRPr lang="en-US"/>
          </a:p>
        </p:txBody>
      </p:sp>
    </p:spTree>
    <p:extLst>
      <p:ext uri="{BB962C8B-B14F-4D97-AF65-F5344CB8AC3E}">
        <p14:creationId xmlns:p14="http://schemas.microsoft.com/office/powerpoint/2010/main" val="39005936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02B1E1A-B643-4AA7-950A-9B25B84AF4AD}" type="datetimeFigureOut">
              <a:rPr lang="en-US" smtClean="0"/>
              <a:t>10/26/2024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15D1EFD-C936-43DA-B351-E4A9EF86BEC6}" type="slidenum">
              <a:rPr lang="en-US" smtClean="0"/>
              <a:t>‹#›</a:t>
            </a:fld>
            <a:endParaRPr lang="en-US"/>
          </a:p>
        </p:txBody>
      </p:sp>
    </p:spTree>
    <p:extLst>
      <p:ext uri="{BB962C8B-B14F-4D97-AF65-F5344CB8AC3E}">
        <p14:creationId xmlns:p14="http://schemas.microsoft.com/office/powerpoint/2010/main" val="347250174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02B1E1A-B643-4AA7-950A-9B25B84AF4AD}" type="datetimeFigureOut">
              <a:rPr lang="en-US" smtClean="0"/>
              <a:t>10/26/2024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15D1EFD-C936-43DA-B351-E4A9EF86BEC6}" type="slidenum">
              <a:rPr lang="en-US" smtClean="0"/>
              <a:t>‹#›</a:t>
            </a:fld>
            <a:endParaRPr lang="en-US"/>
          </a:p>
        </p:txBody>
      </p:sp>
    </p:spTree>
    <p:extLst>
      <p:ext uri="{BB962C8B-B14F-4D97-AF65-F5344CB8AC3E}">
        <p14:creationId xmlns:p14="http://schemas.microsoft.com/office/powerpoint/2010/main" val="9374085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02B1E1A-B643-4AA7-950A-9B25B84AF4AD}" type="datetimeFigureOut">
              <a:rPr lang="en-US" smtClean="0"/>
              <a:t>10/26/2024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15D1EFD-C936-43DA-B351-E4A9EF86BEC6}" type="slidenum">
              <a:rPr lang="en-US" smtClean="0"/>
              <a:t>‹#›</a:t>
            </a:fld>
            <a:endParaRPr lang="en-US"/>
          </a:p>
        </p:txBody>
      </p:sp>
    </p:spTree>
    <p:extLst>
      <p:ext uri="{BB962C8B-B14F-4D97-AF65-F5344CB8AC3E}">
        <p14:creationId xmlns:p14="http://schemas.microsoft.com/office/powerpoint/2010/main" val="41017884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F02B1E1A-B643-4AA7-950A-9B25B84AF4AD}" type="datetimeFigureOut">
              <a:rPr lang="en-US" smtClean="0"/>
              <a:t>10/26/2024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15D1EFD-C936-43DA-B351-E4A9EF86BEC6}" type="slidenum">
              <a:rPr lang="en-US" smtClean="0"/>
              <a:t>‹#›</a:t>
            </a:fld>
            <a:endParaRPr lang="en-US"/>
          </a:p>
        </p:txBody>
      </p:sp>
    </p:spTree>
    <p:extLst>
      <p:ext uri="{BB962C8B-B14F-4D97-AF65-F5344CB8AC3E}">
        <p14:creationId xmlns:p14="http://schemas.microsoft.com/office/powerpoint/2010/main" val="315197087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02B1E1A-B643-4AA7-950A-9B25B84AF4AD}" type="datetimeFigureOut">
              <a:rPr lang="en-US" smtClean="0"/>
              <a:t>10/26/2024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15D1EFD-C936-43DA-B351-E4A9EF86BEC6}" type="slidenum">
              <a:rPr lang="en-US" smtClean="0"/>
              <a:t>‹#›</a:t>
            </a:fld>
            <a:endParaRPr lang="en-US"/>
          </a:p>
        </p:txBody>
      </p:sp>
    </p:spTree>
    <p:extLst>
      <p:ext uri="{BB962C8B-B14F-4D97-AF65-F5344CB8AC3E}">
        <p14:creationId xmlns:p14="http://schemas.microsoft.com/office/powerpoint/2010/main" val="24682379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02B1E1A-B643-4AA7-950A-9B25B84AF4AD}" type="datetimeFigureOut">
              <a:rPr lang="en-US" smtClean="0"/>
              <a:t>10/26/2024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15D1EFD-C936-43DA-B351-E4A9EF86BEC6}" type="slidenum">
              <a:rPr lang="en-US" smtClean="0"/>
              <a:t>‹#›</a:t>
            </a:fld>
            <a:endParaRPr lang="en-US"/>
          </a:p>
        </p:txBody>
      </p:sp>
    </p:spTree>
    <p:extLst>
      <p:ext uri="{BB962C8B-B14F-4D97-AF65-F5344CB8AC3E}">
        <p14:creationId xmlns:p14="http://schemas.microsoft.com/office/powerpoint/2010/main" val="33175020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02B1E1A-B643-4AA7-950A-9B25B84AF4AD}" type="datetimeFigureOut">
              <a:rPr lang="en-US" smtClean="0"/>
              <a:t>10/26/2024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15D1EFD-C936-43DA-B351-E4A9EF86BEC6}" type="slidenum">
              <a:rPr lang="en-US" smtClean="0"/>
              <a:t>‹#›</a:t>
            </a:fld>
            <a:endParaRPr lang="en-US"/>
          </a:p>
        </p:txBody>
      </p:sp>
    </p:spTree>
    <p:extLst>
      <p:ext uri="{BB962C8B-B14F-4D97-AF65-F5344CB8AC3E}">
        <p14:creationId xmlns:p14="http://schemas.microsoft.com/office/powerpoint/2010/main" val="9766481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02B1E1A-B643-4AA7-950A-9B25B84AF4AD}" type="datetimeFigureOut">
              <a:rPr lang="en-US" smtClean="0"/>
              <a:t>10/26/2024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15D1EFD-C936-43DA-B351-E4A9EF86BEC6}" type="slidenum">
              <a:rPr lang="en-US" smtClean="0"/>
              <a:t>‹#›</a:t>
            </a:fld>
            <a:endParaRPr lang="en-US"/>
          </a:p>
        </p:txBody>
      </p:sp>
    </p:spTree>
    <p:extLst>
      <p:ext uri="{BB962C8B-B14F-4D97-AF65-F5344CB8AC3E}">
        <p14:creationId xmlns:p14="http://schemas.microsoft.com/office/powerpoint/2010/main" val="42031333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F02B1E1A-B643-4AA7-950A-9B25B84AF4AD}" type="datetimeFigureOut">
              <a:rPr lang="en-US" smtClean="0"/>
              <a:t>10/26/2024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15D1EFD-C936-43DA-B351-E4A9EF86BEC6}" type="slidenum">
              <a:rPr lang="en-US" smtClean="0"/>
              <a:t>‹#›</a:t>
            </a:fld>
            <a:endParaRPr lang="en-US"/>
          </a:p>
        </p:txBody>
      </p:sp>
    </p:spTree>
    <p:extLst>
      <p:ext uri="{BB962C8B-B14F-4D97-AF65-F5344CB8AC3E}">
        <p14:creationId xmlns:p14="http://schemas.microsoft.com/office/powerpoint/2010/main" val="6729518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F02B1E1A-B643-4AA7-950A-9B25B84AF4AD}" type="datetimeFigureOut">
              <a:rPr lang="en-US" smtClean="0"/>
              <a:t>10/26/2024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15D1EFD-C936-43DA-B351-E4A9EF86BEC6}" type="slidenum">
              <a:rPr lang="en-US" smtClean="0"/>
              <a:t>‹#›</a:t>
            </a:fld>
            <a:endParaRPr lang="en-US"/>
          </a:p>
        </p:txBody>
      </p:sp>
    </p:spTree>
    <p:extLst>
      <p:ext uri="{BB962C8B-B14F-4D97-AF65-F5344CB8AC3E}">
        <p14:creationId xmlns:p14="http://schemas.microsoft.com/office/powerpoint/2010/main" val="123033913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02B1E1A-B643-4AA7-950A-9B25B84AF4AD}" type="datetimeFigureOut">
              <a:rPr lang="en-US" smtClean="0"/>
              <a:t>10/26/2024</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15D1EFD-C936-43DA-B351-E4A9EF86BEC6}" type="slidenum">
              <a:rPr lang="en-US" smtClean="0"/>
              <a:t>‹#›</a:t>
            </a:fld>
            <a:endParaRPr lang="en-US"/>
          </a:p>
        </p:txBody>
      </p:sp>
    </p:spTree>
    <p:extLst>
      <p:ext uri="{BB962C8B-B14F-4D97-AF65-F5344CB8AC3E}">
        <p14:creationId xmlns:p14="http://schemas.microsoft.com/office/powerpoint/2010/main" val="166097182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0"/>
            <a:ext cx="12123174" cy="1091381"/>
          </a:xfrm>
        </p:spPr>
        <p:txBody>
          <a:bodyPr>
            <a:normAutofit/>
          </a:bodyPr>
          <a:lstStyle/>
          <a:p>
            <a:pPr algn="l"/>
            <a:r>
              <a:rPr lang="en-GB" sz="4000" b="1" dirty="0" smtClean="0">
                <a:solidFill>
                  <a:srgbClr val="00B050"/>
                </a:solidFill>
                <a:latin typeface="Times New Roman" panose="02020603050405020304" pitchFamily="18" charset="0"/>
                <a:cs typeface="Times New Roman" panose="02020603050405020304" pitchFamily="18" charset="0"/>
              </a:rPr>
              <a:t>Management Information Systems-MIS</a:t>
            </a:r>
            <a:endParaRPr lang="en-US" sz="4000" b="1" dirty="0">
              <a:solidFill>
                <a:srgbClr val="00B050"/>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0" y="1258529"/>
            <a:ext cx="12123174" cy="5599471"/>
          </a:xfrm>
        </p:spPr>
        <p:txBody>
          <a:bodyPr>
            <a:normAutofit/>
          </a:bodyPr>
          <a:lstStyle/>
          <a:p>
            <a:pPr algn="l"/>
            <a:r>
              <a:rPr lang="en-GB" sz="4400" dirty="0">
                <a:latin typeface="Times New Roman" panose="02020603050405020304" pitchFamily="18" charset="0"/>
                <a:cs typeface="Times New Roman" panose="02020603050405020304" pitchFamily="18" charset="0"/>
              </a:rPr>
              <a:t>An MIS is a system that provides managers with the necessary information to make decisions about an organization's operations. The MIS gathers data from various sources and processes it to provide information tailored to the managers' and their staff's needs.</a:t>
            </a:r>
            <a:endParaRPr lang="en-US" sz="4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98338630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solidFill>
                  <a:srgbClr val="00B050"/>
                </a:solidFill>
              </a:rPr>
              <a:t>Functions of MIS</a:t>
            </a:r>
            <a:endParaRPr lang="en-US" b="1" dirty="0">
              <a:solidFill>
                <a:srgbClr val="00B050"/>
              </a:solidFill>
            </a:endParaRPr>
          </a:p>
        </p:txBody>
      </p:sp>
      <p:sp>
        <p:nvSpPr>
          <p:cNvPr id="3" name="Content Placeholder 2"/>
          <p:cNvSpPr>
            <a:spLocks noGrp="1"/>
          </p:cNvSpPr>
          <p:nvPr>
            <p:ph idx="1"/>
          </p:nvPr>
        </p:nvSpPr>
        <p:spPr/>
        <p:txBody>
          <a:bodyPr/>
          <a:lstStyle/>
          <a:p>
            <a:r>
              <a:rPr lang="en-GB" dirty="0"/>
              <a:t>Provide Easy Access to the Information.</a:t>
            </a:r>
          </a:p>
          <a:p>
            <a:r>
              <a:rPr lang="en-GB" dirty="0"/>
              <a:t>Data Collection.</a:t>
            </a:r>
          </a:p>
          <a:p>
            <a:r>
              <a:rPr lang="en-GB" dirty="0"/>
              <a:t>Performance Tracking.</a:t>
            </a:r>
          </a:p>
          <a:p>
            <a:r>
              <a:rPr lang="en-GB" dirty="0"/>
              <a:t>Foster Collaboration in the Workplace.</a:t>
            </a:r>
          </a:p>
          <a:p>
            <a:r>
              <a:rPr lang="en-GB" dirty="0"/>
              <a:t>Company Projections.</a:t>
            </a:r>
          </a:p>
          <a:p>
            <a:r>
              <a:rPr lang="en-GB" dirty="0"/>
              <a:t>Track the Implementation of Decisions.</a:t>
            </a:r>
          </a:p>
          <a:p>
            <a:r>
              <a:rPr lang="en-GB" dirty="0"/>
              <a:t>Improve Company Reporting.</a:t>
            </a:r>
          </a:p>
        </p:txBody>
      </p:sp>
    </p:spTree>
    <p:extLst>
      <p:ext uri="{BB962C8B-B14F-4D97-AF65-F5344CB8AC3E}">
        <p14:creationId xmlns:p14="http://schemas.microsoft.com/office/powerpoint/2010/main" val="79411546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11353800" cy="934064"/>
          </a:xfrm>
        </p:spPr>
        <p:txBody>
          <a:bodyPr/>
          <a:lstStyle/>
          <a:p>
            <a:r>
              <a:rPr lang="en-GB" b="1" dirty="0" smtClean="0">
                <a:solidFill>
                  <a:srgbClr val="00B050"/>
                </a:solidFill>
                <a:latin typeface="Times New Roman" panose="02020603050405020304" pitchFamily="18" charset="0"/>
                <a:cs typeface="Times New Roman" panose="02020603050405020304" pitchFamily="18" charset="0"/>
              </a:rPr>
              <a:t>Components of MIS</a:t>
            </a:r>
            <a:endParaRPr lang="en-US" b="1" dirty="0">
              <a:solidFill>
                <a:srgbClr val="00B050"/>
              </a:solidFill>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0" y="825910"/>
            <a:ext cx="12192000" cy="6032090"/>
          </a:xfrm>
        </p:spPr>
        <p:txBody>
          <a:bodyPr/>
          <a:lstStyle/>
          <a:p>
            <a:pPr marL="514350" indent="-514350">
              <a:buFont typeface="+mj-lt"/>
              <a:buAutoNum type="arabicPeriod"/>
            </a:pPr>
            <a:r>
              <a:rPr lang="en-GB" sz="4000" dirty="0" smtClean="0">
                <a:latin typeface="Times New Roman" panose="02020603050405020304" pitchFamily="18" charset="0"/>
                <a:cs typeface="Times New Roman" panose="02020603050405020304" pitchFamily="18" charset="0"/>
              </a:rPr>
              <a:t>Hardware </a:t>
            </a:r>
          </a:p>
          <a:p>
            <a:pPr marL="514350" indent="-514350">
              <a:buFont typeface="+mj-lt"/>
              <a:buAutoNum type="arabicPeriod"/>
            </a:pPr>
            <a:r>
              <a:rPr lang="en-GB" sz="4000" dirty="0" smtClean="0">
                <a:latin typeface="Times New Roman" panose="02020603050405020304" pitchFamily="18" charset="0"/>
                <a:cs typeface="Times New Roman" panose="02020603050405020304" pitchFamily="18" charset="0"/>
              </a:rPr>
              <a:t>Software </a:t>
            </a:r>
          </a:p>
          <a:p>
            <a:pPr marL="514350" indent="-514350">
              <a:buFont typeface="+mj-lt"/>
              <a:buAutoNum type="arabicPeriod"/>
            </a:pPr>
            <a:r>
              <a:rPr lang="en-GB" sz="4000" dirty="0" smtClean="0">
                <a:latin typeface="Times New Roman" panose="02020603050405020304" pitchFamily="18" charset="0"/>
                <a:cs typeface="Times New Roman" panose="02020603050405020304" pitchFamily="18" charset="0"/>
              </a:rPr>
              <a:t>Data</a:t>
            </a:r>
          </a:p>
          <a:p>
            <a:pPr marL="514350" indent="-514350">
              <a:buFont typeface="+mj-lt"/>
              <a:buAutoNum type="arabicPeriod"/>
            </a:pPr>
            <a:r>
              <a:rPr lang="en-GB" sz="4000" dirty="0" smtClean="0">
                <a:latin typeface="Times New Roman" panose="02020603050405020304" pitchFamily="18" charset="0"/>
                <a:cs typeface="Times New Roman" panose="02020603050405020304" pitchFamily="18" charset="0"/>
              </a:rPr>
              <a:t>Communication and</a:t>
            </a:r>
          </a:p>
          <a:p>
            <a:pPr marL="514350" indent="-514350">
              <a:buFont typeface="+mj-lt"/>
              <a:buAutoNum type="arabicPeriod"/>
            </a:pPr>
            <a:r>
              <a:rPr lang="en-GB" sz="4000" dirty="0" smtClean="0">
                <a:latin typeface="Times New Roman" panose="02020603050405020304" pitchFamily="18" charset="0"/>
                <a:cs typeface="Times New Roman" panose="02020603050405020304" pitchFamily="18" charset="0"/>
              </a:rPr>
              <a:t>People</a:t>
            </a:r>
            <a:r>
              <a:rPr lang="en-GB" sz="4000" dirty="0" smtClean="0"/>
              <a:t>.</a:t>
            </a:r>
          </a:p>
          <a:p>
            <a:pPr marL="0" indent="0">
              <a:buNone/>
            </a:pPr>
            <a:endParaRPr lang="en-GB" dirty="0"/>
          </a:p>
          <a:p>
            <a:r>
              <a:rPr lang="en-GB" sz="4000" dirty="0" smtClean="0">
                <a:solidFill>
                  <a:srgbClr val="0070C0"/>
                </a:solidFill>
              </a:rPr>
              <a:t>Virtually </a:t>
            </a:r>
            <a:r>
              <a:rPr lang="en-GB" sz="4000" dirty="0">
                <a:solidFill>
                  <a:srgbClr val="0070C0"/>
                </a:solidFill>
              </a:rPr>
              <a:t>every information system includes these components in some capacity</a:t>
            </a:r>
            <a:r>
              <a:rPr lang="en-GB" dirty="0">
                <a:solidFill>
                  <a:srgbClr val="0070C0"/>
                </a:solidFill>
              </a:rPr>
              <a:t>.</a:t>
            </a:r>
            <a:endParaRPr lang="en-US" dirty="0">
              <a:solidFill>
                <a:srgbClr val="0070C0"/>
              </a:solidFill>
            </a:endParaRPr>
          </a:p>
        </p:txBody>
      </p:sp>
    </p:spTree>
    <p:extLst>
      <p:ext uri="{BB962C8B-B14F-4D97-AF65-F5344CB8AC3E}">
        <p14:creationId xmlns:p14="http://schemas.microsoft.com/office/powerpoint/2010/main" val="73896119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6645" y="0"/>
            <a:ext cx="11245645" cy="1150373"/>
          </a:xfrm>
        </p:spPr>
        <p:txBody>
          <a:bodyPr/>
          <a:lstStyle/>
          <a:p>
            <a:r>
              <a:rPr lang="en-GB" b="1" dirty="0" smtClean="0">
                <a:solidFill>
                  <a:srgbClr val="00B050"/>
                </a:solidFill>
              </a:rPr>
              <a:t>Need for /Objectives of MIS</a:t>
            </a:r>
            <a:endParaRPr lang="en-US" b="1" dirty="0">
              <a:solidFill>
                <a:srgbClr val="00B050"/>
              </a:solidFill>
            </a:endParaRPr>
          </a:p>
        </p:txBody>
      </p:sp>
      <p:sp>
        <p:nvSpPr>
          <p:cNvPr id="3" name="Content Placeholder 2"/>
          <p:cNvSpPr>
            <a:spLocks noGrp="1"/>
          </p:cNvSpPr>
          <p:nvPr>
            <p:ph idx="1"/>
          </p:nvPr>
        </p:nvSpPr>
        <p:spPr>
          <a:xfrm>
            <a:off x="0" y="1071716"/>
            <a:ext cx="12192000" cy="5786284"/>
          </a:xfrm>
        </p:spPr>
        <p:txBody>
          <a:bodyPr>
            <a:normAutofit/>
          </a:bodyPr>
          <a:lstStyle/>
          <a:p>
            <a:endParaRPr lang="en-GB" dirty="0" smtClean="0"/>
          </a:p>
          <a:p>
            <a:pPr marL="0" indent="0">
              <a:buNone/>
            </a:pPr>
            <a:r>
              <a:rPr lang="en-GB" sz="3000" dirty="0" smtClean="0">
                <a:latin typeface="Times New Roman" panose="02020603050405020304" pitchFamily="18" charset="0"/>
                <a:cs typeface="Times New Roman" panose="02020603050405020304" pitchFamily="18" charset="0"/>
              </a:rPr>
              <a:t>The </a:t>
            </a:r>
            <a:r>
              <a:rPr lang="en-GB" sz="3000" dirty="0">
                <a:latin typeface="Times New Roman" panose="02020603050405020304" pitchFamily="18" charset="0"/>
                <a:cs typeface="Times New Roman" panose="02020603050405020304" pitchFamily="18" charset="0"/>
              </a:rPr>
              <a:t>essential </a:t>
            </a:r>
            <a:r>
              <a:rPr lang="en-GB" sz="3000" dirty="0" smtClean="0">
                <a:latin typeface="Times New Roman" panose="02020603050405020304" pitchFamily="18" charset="0"/>
                <a:cs typeface="Times New Roman" panose="02020603050405020304" pitchFamily="18" charset="0"/>
              </a:rPr>
              <a:t>purposes </a:t>
            </a:r>
            <a:r>
              <a:rPr lang="en-GB" sz="3000" dirty="0">
                <a:latin typeface="Times New Roman" panose="02020603050405020304" pitchFamily="18" charset="0"/>
                <a:cs typeface="Times New Roman" panose="02020603050405020304" pitchFamily="18" charset="0"/>
              </a:rPr>
              <a:t>of MIS to be used in any organization </a:t>
            </a:r>
            <a:r>
              <a:rPr lang="en-GB" sz="3000" dirty="0" smtClean="0">
                <a:latin typeface="Times New Roman" panose="02020603050405020304" pitchFamily="18" charset="0"/>
                <a:cs typeface="Times New Roman" panose="02020603050405020304" pitchFamily="18" charset="0"/>
              </a:rPr>
              <a:t>are:</a:t>
            </a:r>
          </a:p>
          <a:p>
            <a:pPr marL="0" indent="0">
              <a:buNone/>
            </a:pPr>
            <a:r>
              <a:rPr lang="en-GB" sz="2600" b="1" dirty="0" smtClean="0">
                <a:latin typeface="Times New Roman" panose="02020603050405020304" pitchFamily="18" charset="0"/>
                <a:cs typeface="Times New Roman" panose="02020603050405020304" pitchFamily="18" charset="0"/>
              </a:rPr>
              <a:t>1.</a:t>
            </a:r>
            <a:r>
              <a:rPr lang="en-GB" sz="3500" b="1" dirty="0" smtClean="0">
                <a:latin typeface="Times New Roman" panose="02020603050405020304" pitchFamily="18" charset="0"/>
                <a:cs typeface="Times New Roman" panose="02020603050405020304" pitchFamily="18" charset="0"/>
              </a:rPr>
              <a:t>To </a:t>
            </a:r>
            <a:r>
              <a:rPr lang="en-GB" sz="3500" b="1" dirty="0">
                <a:latin typeface="Times New Roman" panose="02020603050405020304" pitchFamily="18" charset="0"/>
                <a:cs typeface="Times New Roman" panose="02020603050405020304" pitchFamily="18" charset="0"/>
              </a:rPr>
              <a:t>help managers in better decision-making</a:t>
            </a:r>
            <a:r>
              <a:rPr lang="en-GB" sz="2600" b="1" dirty="0">
                <a:latin typeface="Times New Roman" panose="02020603050405020304" pitchFamily="18" charset="0"/>
                <a:cs typeface="Times New Roman" panose="02020603050405020304" pitchFamily="18" charset="0"/>
              </a:rPr>
              <a:t>. </a:t>
            </a:r>
            <a:endParaRPr lang="en-GB" sz="2600" b="1" dirty="0" smtClean="0">
              <a:latin typeface="Times New Roman" panose="02020603050405020304" pitchFamily="18" charset="0"/>
              <a:cs typeface="Times New Roman" panose="02020603050405020304" pitchFamily="18" charset="0"/>
            </a:endParaRPr>
          </a:p>
          <a:p>
            <a:pPr marL="0" indent="0">
              <a:buNone/>
            </a:pPr>
            <a:r>
              <a:rPr lang="en-GB" sz="3200" b="1" dirty="0" smtClean="0">
                <a:latin typeface="Times New Roman" panose="02020603050405020304" pitchFamily="18" charset="0"/>
                <a:cs typeface="Times New Roman" panose="02020603050405020304" pitchFamily="18" charset="0"/>
              </a:rPr>
              <a:t>2. </a:t>
            </a:r>
            <a:r>
              <a:rPr lang="en-GB" sz="3600" b="1" dirty="0" smtClean="0">
                <a:latin typeface="Times New Roman" panose="02020603050405020304" pitchFamily="18" charset="0"/>
                <a:cs typeface="Times New Roman" panose="02020603050405020304" pitchFamily="18" charset="0"/>
              </a:rPr>
              <a:t>To </a:t>
            </a:r>
            <a:r>
              <a:rPr lang="en-GB" sz="3600" b="1" dirty="0">
                <a:latin typeface="Times New Roman" panose="02020603050405020304" pitchFamily="18" charset="0"/>
                <a:cs typeface="Times New Roman" panose="02020603050405020304" pitchFamily="18" charset="0"/>
              </a:rPr>
              <a:t>assist in disseminating information by allowing managers and other organization </a:t>
            </a:r>
            <a:r>
              <a:rPr lang="en-GB" sz="3600" b="1" dirty="0" smtClean="0">
                <a:latin typeface="Times New Roman" panose="02020603050405020304" pitchFamily="18" charset="0"/>
                <a:cs typeface="Times New Roman" panose="02020603050405020304" pitchFamily="18" charset="0"/>
              </a:rPr>
              <a:t>leaders</a:t>
            </a:r>
          </a:p>
          <a:p>
            <a:pPr marL="0" indent="0">
              <a:buNone/>
            </a:pPr>
            <a:r>
              <a:rPr lang="en-GB" sz="3600" dirty="0" smtClean="0">
                <a:latin typeface="Times New Roman" panose="02020603050405020304" pitchFamily="18" charset="0"/>
                <a:cs typeface="Times New Roman" panose="02020603050405020304" pitchFamily="18" charset="0"/>
              </a:rPr>
              <a:t>3. </a:t>
            </a:r>
            <a:r>
              <a:rPr lang="en-GB" sz="3600" b="1" dirty="0" smtClean="0">
                <a:latin typeface="Times New Roman" panose="02020603050405020304" pitchFamily="18" charset="0"/>
                <a:cs typeface="Times New Roman" panose="02020603050405020304" pitchFamily="18" charset="0"/>
              </a:rPr>
              <a:t>To </a:t>
            </a:r>
            <a:r>
              <a:rPr lang="en-GB" sz="3600" b="1" dirty="0">
                <a:latin typeface="Times New Roman" panose="02020603050405020304" pitchFamily="18" charset="0"/>
                <a:cs typeface="Times New Roman" panose="02020603050405020304" pitchFamily="18" charset="0"/>
              </a:rPr>
              <a:t>store data in folders and documents that can be seamlessly shared with the appropriate employees</a:t>
            </a:r>
            <a:r>
              <a:rPr lang="en-GB" sz="3600" b="1" dirty="0" smtClean="0">
                <a:latin typeface="Times New Roman" panose="02020603050405020304" pitchFamily="18" charset="0"/>
                <a:cs typeface="Times New Roman" panose="02020603050405020304" pitchFamily="18" charset="0"/>
              </a:rPr>
              <a:t>.</a:t>
            </a:r>
          </a:p>
          <a:p>
            <a:pPr marL="0" indent="0">
              <a:buNone/>
            </a:pPr>
            <a:endParaRPr lang="en-GB" sz="3000" dirty="0" smtClean="0">
              <a:latin typeface="Times New Roman" panose="02020603050405020304" pitchFamily="18" charset="0"/>
              <a:cs typeface="Times New Roman" panose="02020603050405020304" pitchFamily="18" charset="0"/>
            </a:endParaRPr>
          </a:p>
          <a:p>
            <a:pPr marL="0" indent="0">
              <a:buNone/>
            </a:pPr>
            <a:r>
              <a:rPr lang="en-GB" sz="3000" dirty="0" smtClean="0">
                <a:latin typeface="Times New Roman" panose="02020603050405020304" pitchFamily="18" charset="0"/>
                <a:cs typeface="Times New Roman" panose="02020603050405020304" pitchFamily="18" charset="0"/>
              </a:rPr>
              <a:t>As </a:t>
            </a:r>
            <a:r>
              <a:rPr lang="en-GB" sz="3000" dirty="0">
                <a:latin typeface="Times New Roman" panose="02020603050405020304" pitchFamily="18" charset="0"/>
                <a:cs typeface="Times New Roman" panose="02020603050405020304" pitchFamily="18" charset="0"/>
              </a:rPr>
              <a:t>we use information in MIS, so as information comes from data, therefore data storage is also an advantage of MIS. As we use the data in MIS for processing further, it becomes an important part</a:t>
            </a:r>
            <a:r>
              <a:rPr lang="en-GB" dirty="0" smtClean="0"/>
              <a:t>.</a:t>
            </a:r>
          </a:p>
          <a:p>
            <a:pPr marL="0" indent="0">
              <a:buNone/>
            </a:pPr>
            <a:endParaRPr lang="en-US" dirty="0"/>
          </a:p>
        </p:txBody>
      </p:sp>
    </p:spTree>
    <p:extLst>
      <p:ext uri="{BB962C8B-B14F-4D97-AF65-F5344CB8AC3E}">
        <p14:creationId xmlns:p14="http://schemas.microsoft.com/office/powerpoint/2010/main" val="422870599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11353800" cy="1002890"/>
          </a:xfrm>
        </p:spPr>
        <p:txBody>
          <a:bodyPr>
            <a:normAutofit/>
          </a:bodyPr>
          <a:lstStyle/>
          <a:p>
            <a:r>
              <a:rPr lang="en-GB" b="1" dirty="0" smtClean="0">
                <a:solidFill>
                  <a:srgbClr val="00B050"/>
                </a:solidFill>
              </a:rPr>
              <a:t>Benefits of MIS</a:t>
            </a:r>
            <a:endParaRPr lang="en-US" b="1" dirty="0">
              <a:solidFill>
                <a:srgbClr val="00B050"/>
              </a:solidFill>
            </a:endParaRPr>
          </a:p>
        </p:txBody>
      </p:sp>
      <p:sp>
        <p:nvSpPr>
          <p:cNvPr id="3" name="Content Placeholder 2"/>
          <p:cNvSpPr>
            <a:spLocks noGrp="1"/>
          </p:cNvSpPr>
          <p:nvPr>
            <p:ph idx="1"/>
          </p:nvPr>
        </p:nvSpPr>
        <p:spPr>
          <a:xfrm>
            <a:off x="0" y="1002891"/>
            <a:ext cx="12113342" cy="5174072"/>
          </a:xfrm>
        </p:spPr>
        <p:txBody>
          <a:bodyPr>
            <a:normAutofit fontScale="92500" lnSpcReduction="10000"/>
          </a:bodyPr>
          <a:lstStyle/>
          <a:p>
            <a:endParaRPr lang="en-GB" dirty="0" smtClean="0"/>
          </a:p>
          <a:p>
            <a:pPr marL="0" indent="0">
              <a:buNone/>
            </a:pPr>
            <a:r>
              <a:rPr lang="en-GB" sz="4000" dirty="0" smtClean="0"/>
              <a:t>Information </a:t>
            </a:r>
            <a:r>
              <a:rPr lang="en-GB" sz="4000" dirty="0"/>
              <a:t>systems provide businesses with numerous benefits that </a:t>
            </a:r>
            <a:r>
              <a:rPr lang="en-GB" sz="4000" dirty="0" smtClean="0"/>
              <a:t>help:</a:t>
            </a:r>
          </a:p>
          <a:p>
            <a:pPr marL="742950" indent="-742950">
              <a:buFont typeface="+mj-lt"/>
              <a:buAutoNum type="arabicPeriod"/>
            </a:pPr>
            <a:endParaRPr lang="en-GB" sz="4000" dirty="0"/>
          </a:p>
          <a:p>
            <a:pPr marL="742950" indent="-742950">
              <a:buFont typeface="+mj-lt"/>
              <a:buAutoNum type="arabicPeriod"/>
            </a:pPr>
            <a:r>
              <a:rPr lang="en-GB" sz="4000" dirty="0" smtClean="0"/>
              <a:t> </a:t>
            </a:r>
            <a:r>
              <a:rPr lang="en-GB" sz="4000" b="1" dirty="0" smtClean="0"/>
              <a:t>Improve their </a:t>
            </a:r>
            <a:r>
              <a:rPr lang="en-GB" sz="4000" b="1" dirty="0"/>
              <a:t>overall </a:t>
            </a:r>
            <a:r>
              <a:rPr lang="en-GB" sz="4000" b="1" dirty="0" smtClean="0"/>
              <a:t>performance </a:t>
            </a:r>
          </a:p>
          <a:p>
            <a:pPr marL="742950" indent="-742950">
              <a:buFont typeface="+mj-lt"/>
              <a:buAutoNum type="arabicPeriod"/>
            </a:pPr>
            <a:r>
              <a:rPr lang="en-GB" sz="4000" b="1" dirty="0" smtClean="0"/>
              <a:t> Automate routine tasks</a:t>
            </a:r>
          </a:p>
          <a:p>
            <a:pPr marL="742950" indent="-742950">
              <a:buFont typeface="+mj-lt"/>
              <a:buAutoNum type="arabicPeriod"/>
            </a:pPr>
            <a:r>
              <a:rPr lang="en-GB" sz="4000" b="1" dirty="0" smtClean="0"/>
              <a:t> Reduce errors</a:t>
            </a:r>
          </a:p>
          <a:p>
            <a:pPr marL="742950" indent="-742950">
              <a:buFont typeface="+mj-lt"/>
              <a:buAutoNum type="arabicPeriod"/>
            </a:pPr>
            <a:r>
              <a:rPr lang="en-GB" sz="4000" b="1" dirty="0" smtClean="0"/>
              <a:t> Faster communication and </a:t>
            </a:r>
          </a:p>
          <a:p>
            <a:pPr marL="742950" indent="-742950">
              <a:buFont typeface="+mj-lt"/>
              <a:buAutoNum type="arabicPeriod"/>
            </a:pPr>
            <a:r>
              <a:rPr lang="en-GB" sz="4000" b="1" dirty="0" smtClean="0"/>
              <a:t> Prompt data processing.</a:t>
            </a:r>
            <a:endParaRPr lang="en-US" b="1" dirty="0"/>
          </a:p>
        </p:txBody>
      </p:sp>
    </p:spTree>
    <p:extLst>
      <p:ext uri="{BB962C8B-B14F-4D97-AF65-F5344CB8AC3E}">
        <p14:creationId xmlns:p14="http://schemas.microsoft.com/office/powerpoint/2010/main" val="162804868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 y="365125"/>
            <a:ext cx="11353801" cy="1325563"/>
          </a:xfrm>
        </p:spPr>
        <p:txBody>
          <a:bodyPr/>
          <a:lstStyle/>
          <a:p>
            <a:r>
              <a:rPr lang="en-GB" b="1" dirty="0" smtClean="0">
                <a:solidFill>
                  <a:srgbClr val="00B050"/>
                </a:solidFill>
              </a:rPr>
              <a:t>Meaning of e-commerce</a:t>
            </a:r>
            <a:endParaRPr lang="en-US" b="1" dirty="0">
              <a:solidFill>
                <a:srgbClr val="00B050"/>
              </a:solidFill>
            </a:endParaRPr>
          </a:p>
        </p:txBody>
      </p:sp>
      <p:sp>
        <p:nvSpPr>
          <p:cNvPr id="3" name="Content Placeholder 2"/>
          <p:cNvSpPr>
            <a:spLocks noGrp="1"/>
          </p:cNvSpPr>
          <p:nvPr>
            <p:ph idx="1"/>
          </p:nvPr>
        </p:nvSpPr>
        <p:spPr>
          <a:xfrm>
            <a:off x="-1" y="1825625"/>
            <a:ext cx="12309987" cy="4351338"/>
          </a:xfrm>
        </p:spPr>
        <p:txBody>
          <a:bodyPr>
            <a:normAutofit/>
          </a:bodyPr>
          <a:lstStyle/>
          <a:p>
            <a:r>
              <a:rPr lang="en-GB" sz="4400" dirty="0"/>
              <a:t>E-commerce (electronic commerce) is the buying and selling of goods and services, or the transmitting of funds or data, over an electronic network, primarily the internet</a:t>
            </a:r>
            <a:endParaRPr lang="en-US" sz="4400" dirty="0"/>
          </a:p>
        </p:txBody>
      </p:sp>
    </p:spTree>
    <p:extLst>
      <p:ext uri="{BB962C8B-B14F-4D97-AF65-F5344CB8AC3E}">
        <p14:creationId xmlns:p14="http://schemas.microsoft.com/office/powerpoint/2010/main" val="198374390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11353800" cy="963560"/>
          </a:xfrm>
        </p:spPr>
        <p:txBody>
          <a:bodyPr/>
          <a:lstStyle/>
          <a:p>
            <a:r>
              <a:rPr lang="en-GB" b="1" dirty="0" smtClean="0">
                <a:solidFill>
                  <a:srgbClr val="00B050"/>
                </a:solidFill>
              </a:rPr>
              <a:t>Meaning of m-commerce</a:t>
            </a:r>
            <a:endParaRPr lang="en-US" b="1" dirty="0">
              <a:solidFill>
                <a:srgbClr val="00B050"/>
              </a:solidFill>
            </a:endParaRPr>
          </a:p>
        </p:txBody>
      </p:sp>
      <p:sp>
        <p:nvSpPr>
          <p:cNvPr id="3" name="Content Placeholder 2"/>
          <p:cNvSpPr>
            <a:spLocks noGrp="1"/>
          </p:cNvSpPr>
          <p:nvPr>
            <p:ph idx="1"/>
          </p:nvPr>
        </p:nvSpPr>
        <p:spPr>
          <a:xfrm>
            <a:off x="88490" y="1825624"/>
            <a:ext cx="12103510" cy="5032375"/>
          </a:xfrm>
        </p:spPr>
        <p:txBody>
          <a:bodyPr>
            <a:normAutofit/>
          </a:bodyPr>
          <a:lstStyle/>
          <a:p>
            <a:pPr marL="0" indent="0">
              <a:buNone/>
            </a:pPr>
            <a:r>
              <a:rPr lang="en-GB" sz="4400" dirty="0"/>
              <a:t>M-commerce (mobile commerce) is the buying and selling of goods and services through wireless handheld devices such as smartphones and tablets. </a:t>
            </a:r>
            <a:endParaRPr lang="en-GB" sz="4400" dirty="0" smtClean="0"/>
          </a:p>
          <a:p>
            <a:pPr marL="0" indent="0">
              <a:buNone/>
            </a:pPr>
            <a:r>
              <a:rPr lang="en-GB" sz="4400" dirty="0" smtClean="0"/>
              <a:t>M-commerce </a:t>
            </a:r>
            <a:r>
              <a:rPr lang="en-GB" sz="4400" dirty="0"/>
              <a:t>is a form of e-commerce that enables users to access online shopping platforms without the use of a desktop computer.</a:t>
            </a:r>
            <a:endParaRPr lang="en-US" dirty="0"/>
          </a:p>
        </p:txBody>
      </p:sp>
    </p:spTree>
    <p:extLst>
      <p:ext uri="{BB962C8B-B14F-4D97-AF65-F5344CB8AC3E}">
        <p14:creationId xmlns:p14="http://schemas.microsoft.com/office/powerpoint/2010/main" val="165282718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65125"/>
            <a:ext cx="11353800" cy="1325563"/>
          </a:xfrm>
        </p:spPr>
        <p:txBody>
          <a:bodyPr/>
          <a:lstStyle/>
          <a:p>
            <a:r>
              <a:rPr lang="en-GB" b="1" dirty="0" smtClean="0">
                <a:solidFill>
                  <a:srgbClr val="00B050"/>
                </a:solidFill>
              </a:rPr>
              <a:t>Problems of m-commerce in Bangladesh</a:t>
            </a:r>
            <a:endParaRPr lang="en-US" b="1" dirty="0">
              <a:solidFill>
                <a:srgbClr val="00B050"/>
              </a:solidFill>
            </a:endParaRPr>
          </a:p>
        </p:txBody>
      </p:sp>
      <p:sp>
        <p:nvSpPr>
          <p:cNvPr id="3" name="Content Placeholder 2"/>
          <p:cNvSpPr>
            <a:spLocks noGrp="1"/>
          </p:cNvSpPr>
          <p:nvPr>
            <p:ph idx="1"/>
          </p:nvPr>
        </p:nvSpPr>
        <p:spPr>
          <a:xfrm>
            <a:off x="0" y="1825625"/>
            <a:ext cx="11353800" cy="4351338"/>
          </a:xfrm>
        </p:spPr>
        <p:txBody>
          <a:bodyPr/>
          <a:lstStyle/>
          <a:p>
            <a:pPr marL="0" indent="0">
              <a:buNone/>
            </a:pPr>
            <a:r>
              <a:rPr lang="en-GB" sz="3600" dirty="0" smtClean="0"/>
              <a:t>1</a:t>
            </a:r>
            <a:r>
              <a:rPr lang="en-GB" sz="4400" dirty="0" smtClean="0"/>
              <a:t>. </a:t>
            </a:r>
            <a:r>
              <a:rPr lang="en-GB" sz="3600" dirty="0" smtClean="0"/>
              <a:t>Technological problem</a:t>
            </a:r>
          </a:p>
          <a:p>
            <a:pPr marL="0" indent="0">
              <a:buNone/>
            </a:pPr>
            <a:r>
              <a:rPr lang="en-GB" sz="3600" dirty="0" smtClean="0"/>
              <a:t>2. Lack user’s knowledge</a:t>
            </a:r>
          </a:p>
          <a:p>
            <a:pPr marL="0" indent="0">
              <a:buNone/>
            </a:pPr>
            <a:r>
              <a:rPr lang="en-GB" sz="3600" dirty="0" smtClean="0"/>
              <a:t>3. Financial inability</a:t>
            </a:r>
          </a:p>
          <a:p>
            <a:pPr marL="0" indent="0">
              <a:buNone/>
            </a:pPr>
            <a:r>
              <a:rPr lang="en-GB" sz="3600" dirty="0" smtClean="0"/>
              <a:t>4. Lack of confidence</a:t>
            </a:r>
          </a:p>
          <a:p>
            <a:pPr marL="0" indent="0">
              <a:buNone/>
            </a:pPr>
            <a:r>
              <a:rPr lang="en-GB" sz="3600" dirty="0" smtClean="0"/>
              <a:t>5. Lack of brand loyalty</a:t>
            </a:r>
            <a:endParaRPr lang="en-US" sz="3600" dirty="0"/>
          </a:p>
        </p:txBody>
      </p:sp>
    </p:spTree>
    <p:extLst>
      <p:ext uri="{BB962C8B-B14F-4D97-AF65-F5344CB8AC3E}">
        <p14:creationId xmlns:p14="http://schemas.microsoft.com/office/powerpoint/2010/main" val="371039967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115</TotalTime>
  <Words>243</Words>
  <Application>Microsoft Office PowerPoint</Application>
  <PresentationFormat>Widescreen</PresentationFormat>
  <Paragraphs>46</Paragraphs>
  <Slides>8</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8</vt:i4>
      </vt:variant>
    </vt:vector>
  </HeadingPairs>
  <TitlesOfParts>
    <vt:vector size="13" baseType="lpstr">
      <vt:lpstr>Arial</vt:lpstr>
      <vt:lpstr>Calibri</vt:lpstr>
      <vt:lpstr>Calibri Light</vt:lpstr>
      <vt:lpstr>Times New Roman</vt:lpstr>
      <vt:lpstr>Office Theme</vt:lpstr>
      <vt:lpstr>Management Information Systems-MIS</vt:lpstr>
      <vt:lpstr>Functions of MIS</vt:lpstr>
      <vt:lpstr>Components of MIS</vt:lpstr>
      <vt:lpstr>Need for /Objectives of MIS</vt:lpstr>
      <vt:lpstr>Benefits of MIS</vt:lpstr>
      <vt:lpstr>Meaning of e-commerce</vt:lpstr>
      <vt:lpstr>Meaning of m-commerce</vt:lpstr>
      <vt:lpstr>Problems of m-commerce in Bangladesh</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Management Information Systems-MIS</dc:title>
  <dc:creator>Ataur Rahman</dc:creator>
  <cp:lastModifiedBy>Ataur Rahman</cp:lastModifiedBy>
  <cp:revision>12</cp:revision>
  <dcterms:created xsi:type="dcterms:W3CDTF">2024-10-23T04:00:02Z</dcterms:created>
  <dcterms:modified xsi:type="dcterms:W3CDTF">2024-10-26T12:23:10Z</dcterms:modified>
</cp:coreProperties>
</file>